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1" r:id="rId7"/>
    <p:sldId id="272" r:id="rId8"/>
    <p:sldId id="266" r:id="rId9"/>
    <p:sldId id="258" r:id="rId10"/>
    <p:sldId id="259" r:id="rId11"/>
    <p:sldId id="273" r:id="rId12"/>
    <p:sldId id="274" r:id="rId13"/>
    <p:sldId id="260" r:id="rId14"/>
    <p:sldId id="264" r:id="rId15"/>
    <p:sldId id="265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EBB"/>
    <a:srgbClr val="F6D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6" d="100"/>
          <a:sy n="76" d="100"/>
        </p:scale>
        <p:origin x="-1206" y="12"/>
      </p:cViewPr>
      <p:guideLst>
        <p:guide orient="horz" pos="2160"/>
        <p:guide orient="horz" pos="501"/>
        <p:guide orient="horz" pos="1178"/>
        <p:guide orient="horz" pos="1376"/>
        <p:guide pos="3060"/>
        <p:guide pos="415"/>
        <p:guide pos="5373"/>
        <p:guide pos="5533"/>
        <p:guide pos="35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monmg\Desktop\archivos%20male\comunidades\grafic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en%20Microsoft%20Office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Presentados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Hoja1!$B$3:$M$3</c:f>
              <c:numCache>
                <c:formatCode>General</c:formatCode>
                <c:ptCount val="12"/>
                <c:pt idx="0">
                  <c:v>3</c:v>
                </c:pt>
                <c:pt idx="1">
                  <c:v>17</c:v>
                </c:pt>
                <c:pt idx="2">
                  <c:v>15</c:v>
                </c:pt>
                <c:pt idx="3">
                  <c:v>52</c:v>
                </c:pt>
                <c:pt idx="4">
                  <c:v>79</c:v>
                </c:pt>
                <c:pt idx="5">
                  <c:v>113</c:v>
                </c:pt>
                <c:pt idx="6">
                  <c:v>188</c:v>
                </c:pt>
                <c:pt idx="7">
                  <c:v>211</c:v>
                </c:pt>
                <c:pt idx="8">
                  <c:v>214</c:v>
                </c:pt>
                <c:pt idx="9">
                  <c:v>103</c:v>
                </c:pt>
                <c:pt idx="10">
                  <c:v>94</c:v>
                </c:pt>
                <c:pt idx="11">
                  <c:v>75</c:v>
                </c:pt>
              </c:numCache>
            </c:numRef>
          </c:val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Aprobados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Hoja1!$B$4:$M$4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29</c:v>
                </c:pt>
                <c:pt idx="4">
                  <c:v>36</c:v>
                </c:pt>
                <c:pt idx="5">
                  <c:v>60</c:v>
                </c:pt>
                <c:pt idx="6">
                  <c:v>28</c:v>
                </c:pt>
                <c:pt idx="7">
                  <c:v>12</c:v>
                </c:pt>
                <c:pt idx="8">
                  <c:v>15</c:v>
                </c:pt>
                <c:pt idx="9">
                  <c:v>15</c:v>
                </c:pt>
                <c:pt idx="10">
                  <c:v>32</c:v>
                </c:pt>
                <c:pt idx="1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4384"/>
        <c:axId val="34710272"/>
      </c:barChart>
      <c:catAx>
        <c:axId val="3470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4710272"/>
        <c:crosses val="autoZero"/>
        <c:auto val="1"/>
        <c:lblAlgn val="ctr"/>
        <c:lblOffset val="100"/>
        <c:noMultiLvlLbl val="0"/>
      </c:catAx>
      <c:valAx>
        <c:axId val="3471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4384"/>
        <c:crosses val="autoZero"/>
        <c:crossBetween val="between"/>
      </c:valAx>
      <c:spPr>
        <a:solidFill>
          <a:srgbClr val="002060"/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'[Gráfico en Microsoft Office PowerPoint]Hoja1'!$B$1</c:f>
              <c:strCache>
                <c:ptCount val="1"/>
                <c:pt idx="0">
                  <c:v>Columna1</c:v>
                </c:pt>
              </c:strCache>
            </c:strRef>
          </c:tx>
          <c:spPr>
            <a:effectLst>
              <a:outerShdw blurRad="127000" dist="50800" dir="2700000" algn="tl" rotWithShape="0">
                <a:prstClr val="black">
                  <a:alpha val="70000"/>
                </a:prstClr>
              </a:outerShdw>
            </a:effectLst>
          </c:spPr>
          <c:dPt>
            <c:idx val="0"/>
            <c:bubble3D val="0"/>
            <c:spPr>
              <a:solidFill>
                <a:srgbClr val="002060"/>
              </a:solidFill>
              <a:effectLst>
                <a:outerShdw blurRad="127000" dist="50800" dir="2700000" algn="tl" rotWithShape="0">
                  <a:prstClr val="black">
                    <a:alpha val="7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79EBB"/>
              </a:solidFill>
              <a:effectLst>
                <a:outerShdw blurRad="127000" dist="50800" dir="2700000" algn="tl" rotWithShape="0">
                  <a:prstClr val="black">
                    <a:alpha val="70000"/>
                  </a:prstClr>
                </a:outerShdw>
              </a:effectLst>
            </c:spPr>
          </c:dPt>
          <c:cat>
            <c:strRef>
              <c:f>'[Gráfico en Microsoft Office PowerPoint]Hoja1'!$A$2:$A$3</c:f>
              <c:strCache>
                <c:ptCount val="2"/>
                <c:pt idx="0">
                  <c:v>Dirigidos a entornos y comunidades</c:v>
                </c:pt>
                <c:pt idx="1">
                  <c:v>Dirigidos  la salud de la persona</c:v>
                </c:pt>
              </c:strCache>
            </c:strRef>
          </c:cat>
          <c:val>
            <c:numRef>
              <c:f>'[Gráfico en Microsoft Office PowerPoint]Hoja1'!$B$2:$B$3</c:f>
              <c:numCache>
                <c:formatCode>General</c:formatCode>
                <c:ptCount val="2"/>
                <c:pt idx="0">
                  <c:v>122</c:v>
                </c:pt>
                <c:pt idx="1">
                  <c:v>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s-MX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48AD-80A7-4F42-BCF8-A44E150AEA39}" type="datetimeFigureOut">
              <a:rPr lang="es-MX" smtClean="0"/>
              <a:t>04/09/2013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EDA11-5305-4CA4-A977-A5D69EB1867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5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00800" y="3507677"/>
            <a:ext cx="168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Proyecto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32639" y="4243871"/>
            <a:ext cx="3931284" cy="492443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7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2600" dirty="0" smtClean="0"/>
              <a:t>Recuperación nutricional</a:t>
            </a:r>
            <a:endParaRPr lang="es-MX" sz="2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456968" y="4723558"/>
            <a:ext cx="3684791" cy="461665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de niños </a:t>
            </a:r>
            <a:r>
              <a:rPr lang="es-MX" sz="2400" dirty="0" smtClean="0"/>
              <a:t>menores de 5 años</a:t>
            </a:r>
            <a:endParaRPr lang="es-MX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471958" y="5197820"/>
            <a:ext cx="3647602" cy="492443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600" dirty="0" smtClean="0">
                <a:solidFill>
                  <a:schemeClr val="bg1"/>
                </a:solidFill>
              </a:rPr>
              <a:t>en ocho </a:t>
            </a:r>
            <a:r>
              <a:rPr lang="es-MX" sz="2600" dirty="0" smtClean="0"/>
              <a:t>comunidades del</a:t>
            </a:r>
            <a:endParaRPr lang="es-MX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447026" y="5620574"/>
            <a:ext cx="3696974" cy="461665"/>
          </a:xfrm>
          <a:prstGeom prst="rect">
            <a:avLst/>
          </a:prstGeom>
          <a:noFill/>
          <a:effectLst>
            <a:outerShdw blurRad="635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Municipio</a:t>
            </a:r>
            <a:r>
              <a:rPr lang="es-MX" sz="2400" dirty="0" smtClean="0"/>
              <a:t> de </a:t>
            </a:r>
            <a:r>
              <a:rPr lang="es-MX" sz="2400" b="1" dirty="0" err="1" smtClean="0"/>
              <a:t>Chiconcuautla</a:t>
            </a:r>
            <a:endParaRPr lang="es-MX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5576888" y="4029055"/>
            <a:ext cx="34178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5576888" y="6220898"/>
            <a:ext cx="341788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1478160"/>
            <a:ext cx="3276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Objetivos </a:t>
            </a:r>
            <a:r>
              <a:rPr lang="es-MX" sz="2800" dirty="0" smtClean="0"/>
              <a:t>específicos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46422" y="2518808"/>
            <a:ext cx="7883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Blip>
                <a:blip r:embed="rId2"/>
              </a:buBlip>
            </a:pPr>
            <a:r>
              <a:rPr lang="es-MX" sz="2400" dirty="0" smtClean="0"/>
              <a:t>Identificar a la población de alto riesgo y brindar orientación alimentaría y nutricional.</a:t>
            </a:r>
          </a:p>
          <a:p>
            <a:pPr marL="179388" indent="-179388">
              <a:buBlip>
                <a:blip r:embed="rId2"/>
              </a:buBlip>
            </a:pPr>
            <a:r>
              <a:rPr lang="es-MX" sz="2400" dirty="0" smtClean="0"/>
              <a:t>Concientizar a madres de familia en la importancia de llevar una alimentación correcta.</a:t>
            </a:r>
          </a:p>
          <a:p>
            <a:pPr marL="179388" indent="-179388">
              <a:buBlip>
                <a:blip r:embed="rId2"/>
              </a:buBlip>
            </a:pPr>
            <a:r>
              <a:rPr lang="es-MX" sz="2400" dirty="0" smtClean="0"/>
              <a:t>Otorgar atención médica  nutricional personalizada a madres y niños desnutridos menores de 5 años.</a:t>
            </a:r>
          </a:p>
          <a:p>
            <a:pPr marL="179388" indent="-179388">
              <a:buBlip>
                <a:blip r:embed="rId2"/>
              </a:buBlip>
            </a:pPr>
            <a:r>
              <a:rPr lang="es-MX" sz="2400" dirty="0" smtClean="0"/>
              <a:t>Fomentar la capacitación en preparación de alimentos en las 8 cocinas ubicadas en localidades</a:t>
            </a:r>
            <a:endParaRPr lang="es-MX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658813" y="233518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58813" y="5737952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89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Determinantes </a:t>
            </a:r>
            <a:r>
              <a:rPr lang="es-MX" sz="2800" dirty="0" smtClean="0"/>
              <a:t>de salud a fortalecer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967" y="2792243"/>
            <a:ext cx="79581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Práctica de la lactancia materna</a:t>
            </a:r>
            <a:endParaRPr lang="es-MX" sz="2400" dirty="0" smtClean="0"/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Utilización de productos regionales en la alimentación diaria</a:t>
            </a:r>
            <a:endParaRPr lang="es-MX" sz="2400" dirty="0" smtClean="0"/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Participación de las escuelas en actividades de salud</a:t>
            </a:r>
            <a:endParaRPr lang="es-MX" sz="2400" dirty="0" smtClean="0"/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Cooperación y apoyo de los Servicios de Salud del Estado de Puebla a través del Centro de Salud de la localidad</a:t>
            </a:r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Participación del H. Ayuntamiento y del DIF Municipal en proyectos de salud</a:t>
            </a:r>
            <a:endParaRPr lang="es-MX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405056"/>
            <a:ext cx="7877175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7" y="6043668"/>
            <a:ext cx="78771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3918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668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Determinantes </a:t>
            </a:r>
            <a:r>
              <a:rPr lang="es-MX" sz="2800" dirty="0" smtClean="0"/>
              <a:t>a reducir o eliminar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2792122"/>
            <a:ext cx="795816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Desconocimiento del valor nutritivo de los alimentos</a:t>
            </a:r>
            <a:endParaRPr lang="es-MX" sz="2400" dirty="0" smtClean="0"/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Renuencia de la población a mejorar hábitos de alimentación e higiene</a:t>
            </a:r>
            <a:endParaRPr lang="es-MX" sz="2400" dirty="0" smtClean="0"/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Casos de niños con desnutrición</a:t>
            </a:r>
            <a:endParaRPr lang="es-MX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608480"/>
            <a:ext cx="78771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850640"/>
            <a:ext cx="78771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532739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1478160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Actividades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242886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Identificación de los niños de acuerdo al estado de nutrición que presentan</a:t>
            </a:r>
            <a:endParaRPr lang="es-MX" sz="2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658813" y="2184400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58813" y="3717561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33" y="2515975"/>
            <a:ext cx="3744727" cy="2805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1478160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Actividades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242886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Información, sensibilización y capacitación a madres de familia sobre la importancia de llevar una alimentación correcta</a:t>
            </a:r>
            <a:endParaRPr lang="es-MX" sz="2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658813" y="2184400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58813" y="4601971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54" y="2469210"/>
            <a:ext cx="3456384" cy="2839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1478160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Actividades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242886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Desparasitación de las familias seleccionadas</a:t>
            </a:r>
            <a:endParaRPr lang="es-MX" sz="2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658813" y="2184400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58813" y="3717561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49" y="2589602"/>
            <a:ext cx="3655789" cy="2629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6422" y="2428868"/>
            <a:ext cx="3925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Integración de cocinas comunitarias  con capacitación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1478160"/>
            <a:ext cx="191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Actividades</a:t>
            </a:r>
            <a:endParaRPr lang="es-MX" sz="2800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658813" y="2184400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58813" y="3927421"/>
            <a:ext cx="3913187" cy="1588"/>
          </a:xfrm>
          <a:prstGeom prst="line">
            <a:avLst/>
          </a:prstGeom>
          <a:ln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00" y="2499190"/>
            <a:ext cx="3830238" cy="2872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1478160"/>
            <a:ext cx="296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Metas</a:t>
            </a:r>
            <a:r>
              <a:rPr lang="es-MX" sz="2800" dirty="0" smtClean="0"/>
              <a:t> y resultados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2428868"/>
            <a:ext cx="79581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En las localidades trabajadas se censaron 167 niños con desnutrición leve.</a:t>
            </a:r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Se logro recuperar 100 niños de la desnutrición presentando un 60%.</a:t>
            </a:r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De 37 niños con desnutrición moderada se logró que 22 niños pasaran a desnutrición leve</a:t>
            </a:r>
          </a:p>
          <a:p>
            <a:pPr marL="269875" indent="-269875">
              <a:spcBef>
                <a:spcPts val="600"/>
              </a:spcBef>
              <a:buBlip>
                <a:blip r:embed="rId2"/>
              </a:buBlip>
            </a:pPr>
            <a:r>
              <a:rPr lang="es-MX" sz="2400" dirty="0" smtClean="0"/>
              <a:t>De 6 niños con desnutrición grave, cuatro pasaron a desnutrición leve y dos a desnutrición moderada</a:t>
            </a:r>
            <a:endParaRPr lang="es-MX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658813" y="233518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58813" y="5737952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8813" y="1481765"/>
            <a:ext cx="4258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Beneficios</a:t>
            </a:r>
            <a:r>
              <a:rPr lang="es-MX" sz="2800" dirty="0" smtClean="0"/>
              <a:t> para la población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46422" y="2458848"/>
            <a:ext cx="78832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Blip>
                <a:blip r:embed="rId2"/>
              </a:buBlip>
            </a:pPr>
            <a:r>
              <a:rPr lang="es-MX" sz="2400" dirty="0" smtClean="0"/>
              <a:t>La población tomó conciencia sobre el problema de la desnutrición y sus consecuencias.</a:t>
            </a:r>
          </a:p>
          <a:p>
            <a:pPr marL="269875" indent="-269875">
              <a:buBlip>
                <a:blip r:embed="rId2"/>
              </a:buBlip>
            </a:pPr>
            <a:r>
              <a:rPr lang="es-MX" sz="2400" dirty="0" smtClean="0"/>
              <a:t>Las madres de los 210 niños reconocen los signos de alarma de la desnutrición.</a:t>
            </a:r>
          </a:p>
          <a:p>
            <a:pPr marL="269875" indent="-269875">
              <a:buBlip>
                <a:blip r:embed="rId2"/>
              </a:buBlip>
            </a:pPr>
            <a:r>
              <a:rPr lang="es-MX" sz="2400" dirty="0" smtClean="0"/>
              <a:t>Pueden identificar la desnutrición a tiempo y dar el tratamiento correcto.</a:t>
            </a:r>
          </a:p>
          <a:p>
            <a:pPr marL="269875" indent="-269875">
              <a:buBlip>
                <a:blip r:embed="rId2"/>
              </a:buBlip>
            </a:pPr>
            <a:r>
              <a:rPr lang="es-MX" sz="2400" dirty="0" smtClean="0"/>
              <a:t>Compromiso e interés de cuidar la salud de la familia.</a:t>
            </a:r>
          </a:p>
          <a:p>
            <a:pPr marL="269875" indent="-269875">
              <a:buBlip>
                <a:blip r:embed="rId2"/>
              </a:buBlip>
            </a:pPr>
            <a:r>
              <a:rPr lang="es-MX" sz="2400" dirty="0" smtClean="0"/>
              <a:t>Interés de las  autoridades municipales en el tema de la nutrición.</a:t>
            </a:r>
            <a:endParaRPr lang="es-MX" sz="2400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658813" y="233518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58813" y="5902842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31 Grupo"/>
          <p:cNvGrpSpPr>
            <a:grpSpLocks/>
          </p:cNvGrpSpPr>
          <p:nvPr/>
        </p:nvGrpSpPr>
        <p:grpSpPr bwMode="auto">
          <a:xfrm>
            <a:off x="836613" y="5726113"/>
            <a:ext cx="7275512" cy="1028700"/>
            <a:chOff x="1706563" y="5575300"/>
            <a:chExt cx="7275512" cy="1179513"/>
          </a:xfrm>
        </p:grpSpPr>
        <p:sp>
          <p:nvSpPr>
            <p:cNvPr id="11" name="10 Rectángulo"/>
            <p:cNvSpPr/>
            <p:nvPr/>
          </p:nvSpPr>
          <p:spPr>
            <a:xfrm>
              <a:off x="5354638" y="5580760"/>
              <a:ext cx="3627437" cy="117041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2" name="11 Pentágono"/>
            <p:cNvSpPr/>
            <p:nvPr/>
          </p:nvSpPr>
          <p:spPr>
            <a:xfrm>
              <a:off x="1706563" y="5580760"/>
              <a:ext cx="4308475" cy="1170412"/>
            </a:xfrm>
            <a:prstGeom prst="homePlate">
              <a:avLst/>
            </a:prstGeom>
            <a:solidFill>
              <a:srgbClr val="00A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3" name="Line 34"/>
            <p:cNvSpPr>
              <a:spLocks noChangeShapeType="1"/>
            </p:cNvSpPr>
            <p:nvPr/>
          </p:nvSpPr>
          <p:spPr bwMode="auto">
            <a:xfrm>
              <a:off x="1960563" y="5575300"/>
              <a:ext cx="0" cy="11795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58812" y="1100633"/>
            <a:ext cx="317867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MX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Antecedentes</a:t>
            </a:r>
            <a:endParaRPr lang="es-MX" sz="2800" dirty="0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5" name="2 Grupo"/>
          <p:cNvGrpSpPr>
            <a:grpSpLocks/>
          </p:cNvGrpSpPr>
          <p:nvPr/>
        </p:nvGrpSpPr>
        <p:grpSpPr bwMode="auto">
          <a:xfrm>
            <a:off x="998538" y="1538288"/>
            <a:ext cx="3052762" cy="3962400"/>
            <a:chOff x="953974" y="1564952"/>
            <a:chExt cx="3052424" cy="3962218"/>
          </a:xfrm>
        </p:grpSpPr>
        <p:pic>
          <p:nvPicPr>
            <p:cNvPr id="16" name="15 Imagen" descr="mapa juris todas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3974" y="1564952"/>
              <a:ext cx="3052424" cy="3962218"/>
            </a:xfrm>
            <a:prstGeom prst="rect">
              <a:avLst/>
            </a:prstGeom>
            <a:effectLst>
              <a:outerShdw blurRad="88900" dist="76200" dir="8100000" algn="tr" rotWithShape="0">
                <a:prstClr val="black">
                  <a:alpha val="60000"/>
                </a:prstClr>
              </a:outerShdw>
            </a:effectLst>
          </p:spPr>
        </p:pic>
        <p:sp>
          <p:nvSpPr>
            <p:cNvPr id="17" name="25 CuadroTexto"/>
            <p:cNvSpPr txBox="1">
              <a:spLocks noChangeArrowheads="1"/>
            </p:cNvSpPr>
            <p:nvPr/>
          </p:nvSpPr>
          <p:spPr bwMode="auto">
            <a:xfrm>
              <a:off x="2071450" y="2142775"/>
              <a:ext cx="300004" cy="36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" name="26 CuadroTexto"/>
            <p:cNvSpPr txBox="1">
              <a:spLocks noChangeArrowheads="1"/>
            </p:cNvSpPr>
            <p:nvPr/>
          </p:nvSpPr>
          <p:spPr bwMode="auto">
            <a:xfrm>
              <a:off x="2071450" y="2714249"/>
              <a:ext cx="300004" cy="36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9" name="27 CuadroTexto"/>
            <p:cNvSpPr txBox="1">
              <a:spLocks noChangeArrowheads="1"/>
            </p:cNvSpPr>
            <p:nvPr/>
          </p:nvSpPr>
          <p:spPr bwMode="auto">
            <a:xfrm>
              <a:off x="2714316" y="2571381"/>
              <a:ext cx="300005" cy="36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0" name="28 CuadroTexto"/>
            <p:cNvSpPr txBox="1">
              <a:spLocks noChangeArrowheads="1"/>
            </p:cNvSpPr>
            <p:nvPr/>
          </p:nvSpPr>
          <p:spPr bwMode="auto">
            <a:xfrm>
              <a:off x="2841302" y="3500026"/>
              <a:ext cx="300004" cy="36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21" name="29 CuadroTexto"/>
            <p:cNvSpPr txBox="1">
              <a:spLocks noChangeArrowheads="1"/>
            </p:cNvSpPr>
            <p:nvPr/>
          </p:nvSpPr>
          <p:spPr bwMode="auto">
            <a:xfrm>
              <a:off x="1500166" y="3559734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2" name="30 CuadroTexto"/>
            <p:cNvSpPr txBox="1">
              <a:spLocks noChangeArrowheads="1"/>
            </p:cNvSpPr>
            <p:nvPr/>
          </p:nvSpPr>
          <p:spPr bwMode="auto">
            <a:xfrm>
              <a:off x="2285739" y="4000065"/>
              <a:ext cx="300004" cy="36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3" name="31 CuadroTexto"/>
            <p:cNvSpPr txBox="1">
              <a:spLocks noChangeArrowheads="1"/>
            </p:cNvSpPr>
            <p:nvPr/>
          </p:nvSpPr>
          <p:spPr bwMode="auto">
            <a:xfrm>
              <a:off x="1902429" y="3824824"/>
              <a:ext cx="3016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4" name="32 CuadroTexto"/>
            <p:cNvSpPr txBox="1">
              <a:spLocks noChangeArrowheads="1"/>
            </p:cNvSpPr>
            <p:nvPr/>
          </p:nvSpPr>
          <p:spPr bwMode="auto">
            <a:xfrm>
              <a:off x="1428584" y="4571539"/>
              <a:ext cx="300004" cy="36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5" name="33 CuadroTexto"/>
            <p:cNvSpPr txBox="1">
              <a:spLocks noChangeArrowheads="1"/>
            </p:cNvSpPr>
            <p:nvPr/>
          </p:nvSpPr>
          <p:spPr bwMode="auto">
            <a:xfrm>
              <a:off x="3000035" y="4571539"/>
              <a:ext cx="415878" cy="36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rgbClr val="0070C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6" name="34 CuadroTexto"/>
            <p:cNvSpPr txBox="1">
              <a:spLocks noChangeArrowheads="1"/>
            </p:cNvSpPr>
            <p:nvPr/>
          </p:nvSpPr>
          <p:spPr bwMode="auto">
            <a:xfrm>
              <a:off x="1928591" y="4928710"/>
              <a:ext cx="300004" cy="366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b="1">
                  <a:solidFill>
                    <a:schemeClr val="bg1"/>
                  </a:solidFill>
                  <a:latin typeface="Calibri" pitchFamily="34" charset="0"/>
                </a:rPr>
                <a:t>8</a:t>
              </a:r>
            </a:p>
          </p:txBody>
        </p:sp>
      </p:grpSp>
      <p:sp>
        <p:nvSpPr>
          <p:cNvPr id="27" name="16 CuadroTexto"/>
          <p:cNvSpPr txBox="1">
            <a:spLocks noChangeArrowheads="1"/>
          </p:cNvSpPr>
          <p:nvPr/>
        </p:nvSpPr>
        <p:spPr bwMode="auto">
          <a:xfrm>
            <a:off x="1214438" y="5862638"/>
            <a:ext cx="289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b="1">
                <a:solidFill>
                  <a:schemeClr val="bg1"/>
                </a:solidFill>
                <a:latin typeface="Calibri" pitchFamily="34" charset="0"/>
              </a:rPr>
              <a:t>Equipo de la salud</a:t>
            </a:r>
          </a:p>
        </p:txBody>
      </p:sp>
      <p:sp>
        <p:nvSpPr>
          <p:cNvPr id="28" name="17 CuadroTexto"/>
          <p:cNvSpPr txBox="1">
            <a:spLocks noChangeArrowheads="1"/>
          </p:cNvSpPr>
          <p:nvPr/>
        </p:nvSpPr>
        <p:spPr bwMode="auto">
          <a:xfrm>
            <a:off x="5368925" y="5689600"/>
            <a:ext cx="247491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s-MX" sz="2200" b="1">
                <a:solidFill>
                  <a:schemeClr val="bg1"/>
                </a:solidFill>
                <a:latin typeface="Calibri" pitchFamily="34" charset="0"/>
              </a:rPr>
              <a:t>453 Promotores</a:t>
            </a:r>
          </a:p>
          <a:p>
            <a:pPr marL="182563" indent="-182563">
              <a:buFont typeface="Arial" charset="0"/>
              <a:buChar char="•"/>
            </a:pPr>
            <a:r>
              <a:rPr lang="es-MX" sz="2200" b="1">
                <a:solidFill>
                  <a:schemeClr val="bg1"/>
                </a:solidFill>
                <a:latin typeface="Calibri" pitchFamily="34" charset="0"/>
              </a:rPr>
              <a:t>4,556 Enfermeras </a:t>
            </a:r>
          </a:p>
          <a:p>
            <a:pPr marL="182563" indent="-182563">
              <a:buFont typeface="Arial" charset="0"/>
              <a:buChar char="•"/>
            </a:pPr>
            <a:r>
              <a:rPr lang="es-MX" sz="2200" b="1">
                <a:solidFill>
                  <a:schemeClr val="bg1"/>
                </a:solidFill>
                <a:latin typeface="Calibri" pitchFamily="34" charset="0"/>
              </a:rPr>
              <a:t>2,573 Médicos 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484688" y="1498600"/>
            <a:ext cx="3609975" cy="4137025"/>
          </a:xfrm>
          <a:prstGeom prst="rect">
            <a:avLst/>
          </a:prstGeom>
          <a:solidFill>
            <a:srgbClr val="00A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0" name="2 Marcador de contenido"/>
          <p:cNvSpPr>
            <a:spLocks/>
          </p:cNvSpPr>
          <p:nvPr/>
        </p:nvSpPr>
        <p:spPr bwMode="auto">
          <a:xfrm>
            <a:off x="4430713" y="2103438"/>
            <a:ext cx="35147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58763">
              <a:spcBef>
                <a:spcPct val="20000"/>
              </a:spcBef>
              <a:buFontTx/>
              <a:buChar char="•"/>
            </a:pPr>
            <a:r>
              <a:rPr lang="es-MX" sz="2000" b="1">
                <a:solidFill>
                  <a:schemeClr val="bg1"/>
                </a:solidFill>
                <a:latin typeface="Calibri" pitchFamily="34" charset="0"/>
              </a:rPr>
              <a:t>217 Municipios</a:t>
            </a:r>
          </a:p>
          <a:p>
            <a:pPr marL="342900" indent="-258763">
              <a:spcBef>
                <a:spcPct val="20000"/>
              </a:spcBef>
              <a:buFontTx/>
              <a:buChar char="•"/>
            </a:pPr>
            <a:r>
              <a:rPr lang="es-MX" sz="2000" b="1">
                <a:solidFill>
                  <a:schemeClr val="bg1"/>
                </a:solidFill>
                <a:latin typeface="Calibri" pitchFamily="34" charset="0"/>
              </a:rPr>
              <a:t>5´809,737 Habitantes*</a:t>
            </a:r>
          </a:p>
          <a:p>
            <a:pPr marL="342900" indent="-258763">
              <a:spcBef>
                <a:spcPct val="20000"/>
              </a:spcBef>
              <a:buFontTx/>
              <a:buChar char="•"/>
            </a:pPr>
            <a:r>
              <a:rPr lang="es-MX" sz="2000" b="1">
                <a:solidFill>
                  <a:schemeClr val="bg1"/>
                </a:solidFill>
                <a:latin typeface="Calibri" pitchFamily="34" charset="0"/>
              </a:rPr>
              <a:t>3´029,122  Población de los SSEP**</a:t>
            </a:r>
          </a:p>
          <a:p>
            <a:pPr marL="342900" indent="-258763">
              <a:spcBef>
                <a:spcPct val="20000"/>
              </a:spcBef>
              <a:buFontTx/>
              <a:buChar char="•"/>
            </a:pPr>
            <a:r>
              <a:rPr lang="es-MX" sz="2000" b="1">
                <a:solidFill>
                  <a:schemeClr val="bg1"/>
                </a:solidFill>
                <a:latin typeface="Calibri" pitchFamily="34" charset="0"/>
              </a:rPr>
              <a:t>10 Jurisdicciones*** </a:t>
            </a:r>
          </a:p>
          <a:p>
            <a:pPr marL="342900" indent="-258763">
              <a:spcBef>
                <a:spcPct val="20000"/>
              </a:spcBef>
              <a:buFontTx/>
              <a:buChar char="•"/>
            </a:pPr>
            <a:r>
              <a:rPr lang="es-MX" sz="2000" b="1">
                <a:solidFill>
                  <a:schemeClr val="bg1"/>
                </a:solidFill>
                <a:latin typeface="Calibri" pitchFamily="34" charset="0"/>
              </a:rPr>
              <a:t>547 Centros de salud***</a:t>
            </a:r>
          </a:p>
          <a:p>
            <a:pPr marL="342900" indent="-258763">
              <a:spcBef>
                <a:spcPct val="20000"/>
              </a:spcBef>
              <a:buFontTx/>
              <a:buChar char="•"/>
            </a:pPr>
            <a:r>
              <a:rPr lang="es-MX" sz="2000" b="1">
                <a:solidFill>
                  <a:schemeClr val="bg1"/>
                </a:solidFill>
                <a:latin typeface="Calibri" pitchFamily="34" charset="0"/>
              </a:rPr>
              <a:t>51 Hospitales ***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4548188" y="4506913"/>
            <a:ext cx="3589337" cy="1004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latin typeface="+mn-lt"/>
                <a:cs typeface="+mn-cs"/>
              </a:rPr>
              <a:t>Fuente: *Población 2012 CONAPO. **Regionalización SSEP</a:t>
            </a:r>
          </a:p>
          <a:p>
            <a:pPr marL="534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>
                <a:solidFill>
                  <a:schemeClr val="bg1"/>
                </a:solidFill>
                <a:latin typeface="+mn-lt"/>
                <a:cs typeface="+mn-cs"/>
              </a:rPr>
              <a:t>***Subsistema de información de equipamiento, recursos humanos e infraestructura para la atención de la salud (SINERHIAS) Puebla</a:t>
            </a:r>
          </a:p>
        </p:txBody>
      </p:sp>
      <p:grpSp>
        <p:nvGrpSpPr>
          <p:cNvPr id="32" name="31 Grupo"/>
          <p:cNvGrpSpPr/>
          <p:nvPr/>
        </p:nvGrpSpPr>
        <p:grpSpPr>
          <a:xfrm>
            <a:off x="4256618" y="1460938"/>
            <a:ext cx="3838575" cy="652462"/>
            <a:chOff x="5126038" y="1011238"/>
            <a:chExt cx="3838575" cy="652462"/>
          </a:xfrm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grpSpPr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5354638" y="1011238"/>
              <a:ext cx="3609975" cy="652462"/>
            </a:xfrm>
            <a:prstGeom prst="rect">
              <a:avLst/>
            </a:prstGeom>
            <a:solidFill>
              <a:srgbClr val="04115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Arial" pitchFamily="34" charset="0"/>
              </a:endParaRPr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 rot="2713386">
              <a:off x="5126038" y="1093788"/>
              <a:ext cx="468312" cy="468312"/>
            </a:xfrm>
            <a:prstGeom prst="rtTriangle">
              <a:avLst/>
            </a:prstGeom>
            <a:solidFill>
              <a:srgbClr val="041154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Arial" pitchFamily="34" charset="0"/>
              </a:endParaRPr>
            </a:p>
          </p:txBody>
        </p:sp>
      </p:grpSp>
      <p:sp>
        <p:nvSpPr>
          <p:cNvPr id="35" name="22 CuadroTexto"/>
          <p:cNvSpPr txBox="1">
            <a:spLocks noChangeArrowheads="1"/>
          </p:cNvSpPr>
          <p:nvPr/>
        </p:nvSpPr>
        <p:spPr bwMode="auto">
          <a:xfrm>
            <a:off x="5470525" y="1481138"/>
            <a:ext cx="1208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800" b="1">
                <a:solidFill>
                  <a:schemeClr val="bg1"/>
                </a:solidFill>
                <a:latin typeface="Calibri" pitchFamily="34" charset="0"/>
              </a:rPr>
              <a:t>Puebla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V="1">
            <a:off x="7893050" y="1460500"/>
            <a:ext cx="0" cy="646113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640" y="1482698"/>
            <a:ext cx="4610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MX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Objetivo</a:t>
            </a:r>
            <a:endParaRPr lang="es-MX" sz="28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6 Rectángulo"/>
          <p:cNvSpPr>
            <a:spLocks noChangeArrowheads="1"/>
          </p:cNvSpPr>
          <p:nvPr/>
        </p:nvSpPr>
        <p:spPr bwMode="auto">
          <a:xfrm>
            <a:off x="658814" y="2441803"/>
            <a:ext cx="78708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75000"/>
            </a:pPr>
            <a:r>
              <a:rPr lang="es-MX" sz="2400" dirty="0">
                <a:latin typeface="Calibri" pitchFamily="34" charset="0"/>
              </a:rPr>
              <a:t>Fortalecer los determinantes positivos de la salud mediante el impulso de la participación de las autoridades municipales, locales y de la comunidad organizada en el desarrollo de políticas públicas, acciones y proyectos de promoción de la Salud a fin de generar entornos favorables</a:t>
            </a:r>
            <a:endParaRPr lang="es-ES" sz="2400" dirty="0">
              <a:latin typeface="Calibri" pitchFamily="34" charset="0"/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2252663" y="5146228"/>
            <a:ext cx="4600575" cy="1066800"/>
          </a:xfrm>
          <a:prstGeom prst="rect">
            <a:avLst/>
          </a:prstGeom>
          <a:solidFill>
            <a:srgbClr val="041154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Arial" pitchFamily="34" charset="0"/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670175" y="5190678"/>
            <a:ext cx="41798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>
                <a:solidFill>
                  <a:srgbClr val="FFFFFF"/>
                </a:solidFill>
                <a:latin typeface="Calibri" pitchFamily="34" charset="0"/>
              </a:rPr>
              <a:t>Preservar la salud en los municipios</a:t>
            </a:r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2443163" y="5146228"/>
            <a:ext cx="0" cy="1066800"/>
          </a:xfrm>
          <a:prstGeom prst="line">
            <a:avLst/>
          </a:prstGeom>
          <a:noFill/>
          <a:ln w="9525">
            <a:solidFill>
              <a:srgbClr val="FFFF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cxnSp>
        <p:nvCxnSpPr>
          <p:cNvPr id="10" name="9 Conector recto"/>
          <p:cNvCxnSpPr/>
          <p:nvPr/>
        </p:nvCxnSpPr>
        <p:spPr>
          <a:xfrm>
            <a:off x="658813" y="217029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636587" y="4752767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/>
        </p:nvGraphicFramePr>
        <p:xfrm>
          <a:off x="602834" y="2515497"/>
          <a:ext cx="6078072" cy="3402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8813" y="1347788"/>
            <a:ext cx="7213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MX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Participación Municipal </a:t>
            </a:r>
            <a:r>
              <a:rPr lang="es-MX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en Proyectos de Salud</a:t>
            </a:r>
            <a:endParaRPr lang="es-MX" sz="28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715125" y="1910410"/>
            <a:ext cx="1812925" cy="828675"/>
          </a:xfrm>
          <a:prstGeom prst="rect">
            <a:avLst/>
          </a:prstGeom>
          <a:solidFill>
            <a:srgbClr val="041154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Arial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6867525" y="1904060"/>
            <a:ext cx="1835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  <a:latin typeface="Calibri" pitchFamily="34" charset="0"/>
              </a:rPr>
              <a:t>Proyectos Municipales</a:t>
            </a: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6869113" y="1910410"/>
            <a:ext cx="1587" cy="835025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3267075" y="5974410"/>
            <a:ext cx="5238750" cy="652463"/>
          </a:xfrm>
          <a:prstGeom prst="rect">
            <a:avLst/>
          </a:prstGeom>
          <a:solidFill>
            <a:srgbClr val="00A9CC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Arial" pitchFamily="34" charset="0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V="1">
            <a:off x="2943225" y="5974410"/>
            <a:ext cx="0" cy="646113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1" name="8 CuadroTexto"/>
          <p:cNvSpPr txBox="1">
            <a:spLocks noChangeArrowheads="1"/>
          </p:cNvSpPr>
          <p:nvPr/>
        </p:nvSpPr>
        <p:spPr bwMode="auto">
          <a:xfrm>
            <a:off x="3552825" y="6022035"/>
            <a:ext cx="496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s-MX" sz="2800" b="1">
                <a:solidFill>
                  <a:schemeClr val="bg1"/>
                </a:solidFill>
                <a:latin typeface="Calibri" pitchFamily="34" charset="0"/>
              </a:rPr>
              <a:t>Inversión total $169,627,417.75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4025" y="5563248"/>
            <a:ext cx="6099175" cy="231775"/>
          </a:xfrm>
          <a:prstGeom prst="rect">
            <a:avLst/>
          </a:prstGeom>
          <a:solidFill>
            <a:srgbClr val="FFEA9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04140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solidFill>
                  <a:schemeClr val="hlink"/>
                </a:solidFill>
                <a:latin typeface="Calibri" pitchFamily="34" charset="0"/>
              </a:rPr>
              <a:t>2002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508125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solidFill>
                  <a:schemeClr val="hlink"/>
                </a:solidFill>
                <a:latin typeface="Calibri" pitchFamily="34" charset="0"/>
              </a:rPr>
              <a:t>2003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96215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solidFill>
                  <a:schemeClr val="hlink"/>
                </a:solidFill>
                <a:latin typeface="Calibri" pitchFamily="34" charset="0"/>
              </a:rPr>
              <a:t>2004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42570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2005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87020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2006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317875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2007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79095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2008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24180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2009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692650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2010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159375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2011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16575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2012</a:t>
            </a: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882650" y="6007748"/>
            <a:ext cx="9667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200" b="1">
                <a:latin typeface="Calibri" pitchFamily="34" charset="0"/>
              </a:rPr>
              <a:t>Presentados</a:t>
            </a:r>
          </a:p>
          <a:p>
            <a:endParaRPr lang="es-ES_tradnl" sz="1200" b="1">
              <a:latin typeface="Calibri" pitchFamily="34" charset="0"/>
            </a:endParaRPr>
          </a:p>
          <a:p>
            <a:r>
              <a:rPr lang="es-ES_tradnl" sz="1200" b="1">
                <a:latin typeface="Calibri" pitchFamily="34" charset="0"/>
              </a:rPr>
              <a:t>Aprobados</a:t>
            </a: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835025" y="5979173"/>
            <a:ext cx="1016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1851025" y="5979173"/>
            <a:ext cx="393700" cy="3048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7" name="Rectangle 61"/>
          <p:cNvSpPr>
            <a:spLocks noChangeArrowheads="1"/>
          </p:cNvSpPr>
          <p:nvPr/>
        </p:nvSpPr>
        <p:spPr bwMode="auto">
          <a:xfrm>
            <a:off x="835025" y="6347473"/>
            <a:ext cx="1016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1851025" y="6347473"/>
            <a:ext cx="3937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29" name="Text Box 67"/>
          <p:cNvSpPr txBox="1">
            <a:spLocks noChangeArrowheads="1"/>
          </p:cNvSpPr>
          <p:nvPr/>
        </p:nvSpPr>
        <p:spPr bwMode="auto">
          <a:xfrm>
            <a:off x="557213" y="5512448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b="1">
                <a:latin typeface="Calibri" pitchFamily="34" charset="0"/>
              </a:rPr>
              <a:t>Años</a:t>
            </a: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 rot="16200000">
            <a:off x="-942975" y="3912248"/>
            <a:ext cx="3032125" cy="231775"/>
          </a:xfrm>
          <a:prstGeom prst="rect">
            <a:avLst/>
          </a:prstGeom>
          <a:solidFill>
            <a:srgbClr val="85B6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 rot="16200000">
            <a:off x="101600" y="4896498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400" b="1">
                <a:latin typeface="Calibri" pitchFamily="34" charset="0"/>
              </a:rPr>
              <a:t>Proyectos</a:t>
            </a:r>
          </a:p>
        </p:txBody>
      </p:sp>
      <p:sp>
        <p:nvSpPr>
          <p:cNvPr id="32" name="AutoShape 72"/>
          <p:cNvSpPr>
            <a:spLocks noChangeArrowheads="1"/>
          </p:cNvSpPr>
          <p:nvPr/>
        </p:nvSpPr>
        <p:spPr bwMode="auto">
          <a:xfrm>
            <a:off x="6740525" y="2994673"/>
            <a:ext cx="1787525" cy="1270000"/>
          </a:xfrm>
          <a:prstGeom prst="roundRect">
            <a:avLst>
              <a:gd name="adj" fmla="val 4625"/>
            </a:avLst>
          </a:prstGeom>
          <a:solidFill>
            <a:srgbClr val="00A9CC"/>
          </a:solidFill>
          <a:ln w="19050">
            <a:noFill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33" name="AutoShape 73"/>
          <p:cNvSpPr>
            <a:spLocks noChangeArrowheads="1"/>
          </p:cNvSpPr>
          <p:nvPr/>
        </p:nvSpPr>
        <p:spPr bwMode="auto">
          <a:xfrm>
            <a:off x="6823075" y="3070873"/>
            <a:ext cx="1625600" cy="1098550"/>
          </a:xfrm>
          <a:prstGeom prst="roundRect">
            <a:avLst>
              <a:gd name="adj" fmla="val 4625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4" name="Text Box 74"/>
          <p:cNvSpPr txBox="1">
            <a:spLocks noChangeArrowheads="1"/>
          </p:cNvSpPr>
          <p:nvPr/>
        </p:nvSpPr>
        <p:spPr bwMode="auto">
          <a:xfrm>
            <a:off x="7029450" y="3012135"/>
            <a:ext cx="122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4000" b="1">
                <a:solidFill>
                  <a:schemeClr val="bg1"/>
                </a:solidFill>
                <a:latin typeface="Calibri" pitchFamily="34" charset="0"/>
              </a:rPr>
              <a:t>1164</a:t>
            </a:r>
          </a:p>
        </p:txBody>
      </p: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6959600" y="3705873"/>
            <a:ext cx="135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Presentados</a:t>
            </a:r>
          </a:p>
        </p:txBody>
      </p:sp>
      <p:sp>
        <p:nvSpPr>
          <p:cNvPr id="36" name="Line 76"/>
          <p:cNvSpPr>
            <a:spLocks noChangeShapeType="1"/>
          </p:cNvSpPr>
          <p:nvPr/>
        </p:nvSpPr>
        <p:spPr bwMode="auto">
          <a:xfrm>
            <a:off x="6740525" y="3674123"/>
            <a:ext cx="17875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37" name="AutoShape 77"/>
          <p:cNvSpPr>
            <a:spLocks noChangeArrowheads="1"/>
          </p:cNvSpPr>
          <p:nvPr/>
        </p:nvSpPr>
        <p:spPr bwMode="auto">
          <a:xfrm>
            <a:off x="6740525" y="4512323"/>
            <a:ext cx="1787525" cy="1270000"/>
          </a:xfrm>
          <a:prstGeom prst="roundRect">
            <a:avLst>
              <a:gd name="adj" fmla="val 4625"/>
            </a:avLst>
          </a:prstGeom>
          <a:solidFill>
            <a:srgbClr val="00A9CC"/>
          </a:solidFill>
          <a:ln w="19050">
            <a:noFill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70000"/>
              </a:prst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38" name="AutoShape 78"/>
          <p:cNvSpPr>
            <a:spLocks noChangeArrowheads="1"/>
          </p:cNvSpPr>
          <p:nvPr/>
        </p:nvSpPr>
        <p:spPr bwMode="auto">
          <a:xfrm>
            <a:off x="6823075" y="4588523"/>
            <a:ext cx="1625600" cy="1098550"/>
          </a:xfrm>
          <a:prstGeom prst="roundRect">
            <a:avLst>
              <a:gd name="adj" fmla="val 4625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>
              <a:latin typeface="Calibri" pitchFamily="34" charset="0"/>
            </a:endParaRPr>
          </a:p>
        </p:txBody>
      </p:sp>
      <p:sp>
        <p:nvSpPr>
          <p:cNvPr id="39" name="Text Box 79"/>
          <p:cNvSpPr txBox="1">
            <a:spLocks noChangeArrowheads="1"/>
          </p:cNvSpPr>
          <p:nvPr/>
        </p:nvSpPr>
        <p:spPr bwMode="auto">
          <a:xfrm>
            <a:off x="7156450" y="4529785"/>
            <a:ext cx="963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4000" b="1">
                <a:solidFill>
                  <a:schemeClr val="bg1"/>
                </a:solidFill>
                <a:latin typeface="Calibri" pitchFamily="34" charset="0"/>
              </a:rPr>
              <a:t>267</a:t>
            </a:r>
          </a:p>
        </p:txBody>
      </p:sp>
      <p:sp>
        <p:nvSpPr>
          <p:cNvPr id="40" name="Text Box 80"/>
          <p:cNvSpPr txBox="1">
            <a:spLocks noChangeArrowheads="1"/>
          </p:cNvSpPr>
          <p:nvPr/>
        </p:nvSpPr>
        <p:spPr bwMode="auto">
          <a:xfrm>
            <a:off x="7023100" y="5223523"/>
            <a:ext cx="1217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Aprobados</a:t>
            </a:r>
          </a:p>
        </p:txBody>
      </p:sp>
      <p:sp>
        <p:nvSpPr>
          <p:cNvPr id="41" name="Line 81"/>
          <p:cNvSpPr>
            <a:spLocks noChangeShapeType="1"/>
          </p:cNvSpPr>
          <p:nvPr/>
        </p:nvSpPr>
        <p:spPr bwMode="auto">
          <a:xfrm>
            <a:off x="6740525" y="5191773"/>
            <a:ext cx="1787525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6088063" y="5553723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 sz="1000" b="1">
                <a:latin typeface="Calibri" pitchFamily="34" charset="0"/>
              </a:rPr>
              <a:t>2013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8513" y="1498280"/>
            <a:ext cx="7677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MX" sz="2800" b="1" dirty="0">
                <a:latin typeface="Calibri" pitchFamily="34" charset="0"/>
              </a:rPr>
              <a:t>Proyectos Municipales Aprobados </a:t>
            </a:r>
            <a:r>
              <a:rPr lang="es-MX" sz="2800" dirty="0">
                <a:latin typeface="Calibri" pitchFamily="34" charset="0"/>
              </a:rPr>
              <a:t>2002 a 2013</a:t>
            </a:r>
          </a:p>
        </p:txBody>
      </p:sp>
      <p:graphicFrame>
        <p:nvGraphicFramePr>
          <p:cNvPr id="4" name="2 Gráfico"/>
          <p:cNvGraphicFramePr/>
          <p:nvPr/>
        </p:nvGraphicFramePr>
        <p:xfrm>
          <a:off x="1975449" y="2335987"/>
          <a:ext cx="5193102" cy="341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4 CuadroTexto"/>
          <p:cNvSpPr txBox="1">
            <a:spLocks noChangeArrowheads="1"/>
          </p:cNvSpPr>
          <p:nvPr/>
        </p:nvSpPr>
        <p:spPr bwMode="auto">
          <a:xfrm>
            <a:off x="3148013" y="3215280"/>
            <a:ext cx="963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000" b="1">
                <a:solidFill>
                  <a:schemeClr val="bg1"/>
                </a:solidFill>
                <a:latin typeface="Calibri" pitchFamily="34" charset="0"/>
              </a:rPr>
              <a:t>145</a:t>
            </a:r>
          </a:p>
        </p:txBody>
      </p:sp>
      <p:sp>
        <p:nvSpPr>
          <p:cNvPr id="7" name="45 CuadroTexto"/>
          <p:cNvSpPr txBox="1">
            <a:spLocks noChangeArrowheads="1"/>
          </p:cNvSpPr>
          <p:nvPr/>
        </p:nvSpPr>
        <p:spPr bwMode="auto">
          <a:xfrm>
            <a:off x="5065713" y="3215280"/>
            <a:ext cx="963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000" b="1">
                <a:solidFill>
                  <a:schemeClr val="bg1"/>
                </a:solidFill>
                <a:latin typeface="Calibri" pitchFamily="34" charset="0"/>
              </a:rPr>
              <a:t>122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7375" y="6126755"/>
            <a:ext cx="550863" cy="293688"/>
          </a:xfrm>
          <a:prstGeom prst="rect">
            <a:avLst/>
          </a:prstGeom>
          <a:solidFill>
            <a:srgbClr val="079EBB"/>
          </a:solidFill>
          <a:ln>
            <a:noFill/>
          </a:ln>
          <a:effectLst>
            <a:outerShdw blurRad="127000" dist="508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47 CuadroTexto"/>
          <p:cNvSpPr txBox="1">
            <a:spLocks noChangeArrowheads="1"/>
          </p:cNvSpPr>
          <p:nvPr/>
        </p:nvSpPr>
        <p:spPr bwMode="auto">
          <a:xfrm>
            <a:off x="1087438" y="6093418"/>
            <a:ext cx="3314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>
                <a:latin typeface="Calibri" pitchFamily="34" charset="0"/>
              </a:rPr>
              <a:t>Dirigidos a la salud de la persona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86275" y="6098180"/>
            <a:ext cx="550863" cy="2921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27000" dist="50800" dir="27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" name="49 CuadroTexto"/>
          <p:cNvSpPr txBox="1">
            <a:spLocks noChangeArrowheads="1"/>
          </p:cNvSpPr>
          <p:nvPr/>
        </p:nvSpPr>
        <p:spPr bwMode="auto">
          <a:xfrm>
            <a:off x="4986338" y="6063255"/>
            <a:ext cx="359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>
                <a:latin typeface="Calibri" pitchFamily="34" charset="0"/>
              </a:rPr>
              <a:t>Dirigidos a entornos y comunidades</a:t>
            </a:r>
          </a:p>
        </p:txBody>
      </p:sp>
      <p:sp>
        <p:nvSpPr>
          <p:cNvPr id="12" name="11 Llamada rectangular"/>
          <p:cNvSpPr/>
          <p:nvPr/>
        </p:nvSpPr>
        <p:spPr>
          <a:xfrm>
            <a:off x="6151563" y="2116730"/>
            <a:ext cx="2460625" cy="696913"/>
          </a:xfrm>
          <a:prstGeom prst="wedgeRectCallout">
            <a:avLst>
              <a:gd name="adj1" fmla="val -73679"/>
              <a:gd name="adj2" fmla="val -9139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outerShdw blurRad="190500" dist="635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11 CuadroTexto"/>
          <p:cNvSpPr txBox="1">
            <a:spLocks noChangeArrowheads="1"/>
          </p:cNvSpPr>
          <p:nvPr/>
        </p:nvSpPr>
        <p:spPr bwMode="auto">
          <a:xfrm>
            <a:off x="7331075" y="2105618"/>
            <a:ext cx="965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4000">
                <a:solidFill>
                  <a:schemeClr val="bg1"/>
                </a:solidFill>
                <a:latin typeface="Calibri" pitchFamily="34" charset="0"/>
              </a:rPr>
              <a:t>267</a:t>
            </a:r>
          </a:p>
        </p:txBody>
      </p:sp>
      <p:sp>
        <p:nvSpPr>
          <p:cNvPr id="14" name="12 CuadroTexto"/>
          <p:cNvSpPr txBox="1">
            <a:spLocks noChangeArrowheads="1"/>
          </p:cNvSpPr>
          <p:nvPr/>
        </p:nvSpPr>
        <p:spPr bwMode="auto">
          <a:xfrm>
            <a:off x="6416675" y="2205630"/>
            <a:ext cx="101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3200" b="1">
                <a:solidFill>
                  <a:schemeClr val="bg1"/>
                </a:solidFill>
                <a:latin typeface="Calibri" pitchFamily="34" charset="0"/>
              </a:rPr>
              <a:t>Total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1125" y="1169385"/>
            <a:ext cx="6969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Proyectos municipales sobre </a:t>
            </a:r>
            <a:r>
              <a:rPr lang="es-MX" sz="28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alimentación</a:t>
            </a:r>
            <a:endParaRPr lang="es-MX" sz="28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50838" y="1780573"/>
            <a:ext cx="49196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</a:pPr>
            <a:r>
              <a:rPr lang="es-ES" sz="2400">
                <a:latin typeface="Calibri" pitchFamily="34" charset="0"/>
                <a:ea typeface="MS PGothic" pitchFamily="34" charset="-128"/>
                <a:cs typeface="Calibri" pitchFamily="34" charset="0"/>
              </a:rPr>
              <a:t>Municipios Beneficiados </a:t>
            </a:r>
            <a:r>
              <a:rPr lang="es-ES" sz="2400" b="1">
                <a:latin typeface="Calibri" pitchFamily="34" charset="0"/>
                <a:ea typeface="MS PGothic" pitchFamily="34" charset="-128"/>
                <a:cs typeface="Calibri" pitchFamily="34" charset="0"/>
              </a:rPr>
              <a:t>2012</a:t>
            </a:r>
            <a:r>
              <a:rPr lang="es-ES" sz="2400"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endParaRPr lang="es-ES" sz="2400" b="1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334963" y="2334610"/>
            <a:ext cx="8718550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 bwMode="auto">
          <a:xfrm>
            <a:off x="350838" y="4134835"/>
            <a:ext cx="4921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</a:pPr>
            <a:r>
              <a:rPr lang="es-ES" sz="2400">
                <a:latin typeface="Calibri" pitchFamily="34" charset="0"/>
                <a:ea typeface="MS PGothic" pitchFamily="34" charset="-128"/>
                <a:cs typeface="Calibri" pitchFamily="34" charset="0"/>
              </a:rPr>
              <a:t>Municipios Beneficiados </a:t>
            </a:r>
            <a:r>
              <a:rPr lang="es-ES" sz="2400" b="1">
                <a:latin typeface="Calibri" pitchFamily="34" charset="0"/>
                <a:ea typeface="MS PGothic" pitchFamily="34" charset="-128"/>
                <a:cs typeface="Calibri" pitchFamily="34" charset="0"/>
              </a:rPr>
              <a:t>2013</a:t>
            </a:r>
            <a:r>
              <a:rPr lang="es-ES" sz="2400"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endParaRPr lang="es-ES" sz="2400" b="1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36550" y="4688873"/>
            <a:ext cx="8716963" cy="1587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39725" y="2658460"/>
          <a:ext cx="8459788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74"/>
                <a:gridCol w="1678956"/>
                <a:gridCol w="4242358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Jurisdicción</a:t>
                      </a:r>
                      <a:endParaRPr lang="es-MX" dirty="0"/>
                    </a:p>
                  </a:txBody>
                  <a:tcPr marL="91443" marR="9144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Municipio</a:t>
                      </a:r>
                      <a:endParaRPr lang="es-MX" dirty="0"/>
                    </a:p>
                  </a:txBody>
                  <a:tcPr marL="91443" marR="91443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Nombre del proyecto</a:t>
                      </a:r>
                      <a:endParaRPr lang="es-MX" dirty="0"/>
                    </a:p>
                  </a:txBody>
                  <a:tcPr marL="91443" marR="91443"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1.- Huauchinango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Chiconcuautla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Recuperación nutricional de niños de o a 5 años en 8 comunidades del municipio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7.- Izúcar de Matamoros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Ahuatlán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Nutriendo el futuro de nuestros niños </a:t>
                      </a:r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Ahuatecos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39725" y="4982560"/>
          <a:ext cx="8459788" cy="152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74"/>
                <a:gridCol w="1678956"/>
                <a:gridCol w="4242358"/>
              </a:tblGrid>
              <a:tr h="370662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Jurisdicción</a:t>
                      </a:r>
                      <a:endParaRPr lang="es-MX" sz="1800" dirty="0"/>
                    </a:p>
                  </a:txBody>
                  <a:tcPr marL="91443" marR="91443" marT="45699" marB="4569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Municipio</a:t>
                      </a:r>
                      <a:endParaRPr lang="es-MX" sz="1800" dirty="0"/>
                    </a:p>
                  </a:txBody>
                  <a:tcPr marL="91443" marR="91443" marT="45699" marB="4569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Nombre del proyecto</a:t>
                      </a:r>
                      <a:endParaRPr lang="es-MX" sz="1800" dirty="0"/>
                    </a:p>
                  </a:txBody>
                  <a:tcPr marL="91443" marR="91443" marT="45699" marB="45699">
                    <a:solidFill>
                      <a:srgbClr val="7030A0"/>
                    </a:solidFill>
                  </a:tcPr>
                </a:tc>
              </a:tr>
              <a:tr h="579051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7.- Izúcar de Matamoros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9" marB="45699">
                    <a:solidFill>
                      <a:srgbClr val="079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San Martín </a:t>
                      </a:r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Totoltepec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9" marB="45699">
                    <a:solidFill>
                      <a:srgbClr val="079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Salud alimentaria para erradicar la desnutrición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9" marB="45699">
                    <a:solidFill>
                      <a:srgbClr val="079EBB"/>
                    </a:solidFill>
                  </a:tcPr>
                </a:tc>
              </a:tr>
              <a:tr h="579051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7.- Izúcar de Matamoros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9" marB="45699">
                    <a:solidFill>
                      <a:srgbClr val="079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Tepexco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9" marB="45699">
                    <a:solidFill>
                      <a:srgbClr val="079E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bg1"/>
                          </a:solidFill>
                        </a:rPr>
                        <a:t>Nutrición en escolares prioridad del municipio de </a:t>
                      </a:r>
                      <a:r>
                        <a:rPr lang="es-MX" sz="1600" dirty="0" err="1" smtClean="0">
                          <a:solidFill>
                            <a:schemeClr val="bg1"/>
                          </a:solidFill>
                        </a:rPr>
                        <a:t>Tepexco</a:t>
                      </a:r>
                      <a:endParaRPr lang="es-MX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699" marB="45699">
                    <a:solidFill>
                      <a:srgbClr val="079EB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85226" y="2072690"/>
            <a:ext cx="1649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Ubicación</a:t>
            </a:r>
            <a:endParaRPr lang="es-MX" sz="2800" b="1" dirty="0"/>
          </a:p>
        </p:txBody>
      </p:sp>
      <p:pic>
        <p:nvPicPr>
          <p:cNvPr id="5" name="4 Imagen" descr="mapa chiconcuaut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4" y="1274164"/>
            <a:ext cx="4055768" cy="55838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856810" y="3098790"/>
            <a:ext cx="395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es-MX" sz="2400" b="1" dirty="0" err="1" smtClean="0"/>
              <a:t>Chiconcuautla</a:t>
            </a:r>
            <a:r>
              <a:rPr lang="es-MX" sz="2400" b="1" dirty="0" smtClean="0"/>
              <a:t> </a:t>
            </a:r>
          </a:p>
          <a:p>
            <a:pPr marL="179388" indent="-179388">
              <a:buBlip>
                <a:blip r:embed="rId3"/>
              </a:buBlip>
            </a:pPr>
            <a:r>
              <a:rPr lang="es-MX" sz="2400" dirty="0" smtClean="0"/>
              <a:t>Población total </a:t>
            </a:r>
            <a:r>
              <a:rPr lang="es-MX" sz="2400" b="1" dirty="0" smtClean="0"/>
              <a:t>15,592</a:t>
            </a:r>
          </a:p>
          <a:p>
            <a:pPr marL="179388" indent="-179388">
              <a:buBlip>
                <a:blip r:embed="rId3"/>
              </a:buBlip>
            </a:pPr>
            <a:r>
              <a:rPr lang="es-MX" sz="2400" dirty="0" smtClean="0"/>
              <a:t>23 localidades</a:t>
            </a:r>
            <a:endParaRPr lang="es-MX" sz="2400" b="1" dirty="0" smtClean="0"/>
          </a:p>
          <a:p>
            <a:pPr marL="179388" indent="-179388">
              <a:buBlip>
                <a:blip r:embed="rId3"/>
              </a:buBlip>
            </a:pPr>
            <a:r>
              <a:rPr lang="es-MX" sz="2400" dirty="0" smtClean="0"/>
              <a:t>74% población </a:t>
            </a:r>
            <a:r>
              <a:rPr lang="es-MX" sz="2400" dirty="0" smtClean="0"/>
              <a:t>i</a:t>
            </a:r>
            <a:r>
              <a:rPr lang="es-MX" sz="2400" dirty="0" smtClean="0"/>
              <a:t>ndígena</a:t>
            </a:r>
            <a:endParaRPr lang="es-MX" sz="24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4857750" y="2769010"/>
            <a:ext cx="392588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857750" y="5276538"/>
            <a:ext cx="392588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8813" y="1664819"/>
            <a:ext cx="199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Justificación</a:t>
            </a:r>
            <a:endParaRPr lang="es-MX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2678371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Blip>
                <a:blip r:embed="rId2"/>
              </a:buBlip>
            </a:pPr>
            <a:r>
              <a:rPr lang="es-MX" sz="2400" b="1" dirty="0" smtClean="0"/>
              <a:t>El municipio de </a:t>
            </a:r>
            <a:r>
              <a:rPr lang="es-MX" sz="2400" b="1" dirty="0" err="1"/>
              <a:t>C</a:t>
            </a:r>
            <a:r>
              <a:rPr lang="es-MX" sz="2400" b="1" dirty="0" err="1" smtClean="0"/>
              <a:t>hiconcuautla</a:t>
            </a:r>
            <a:r>
              <a:rPr lang="es-MX" sz="2400" b="1" dirty="0" smtClean="0"/>
              <a:t>: </a:t>
            </a:r>
            <a:r>
              <a:rPr lang="es-MX" sz="2400" dirty="0" smtClean="0"/>
              <a:t>Menor índice de desarrollo humano</a:t>
            </a:r>
          </a:p>
          <a:p>
            <a:pPr marL="269875" indent="-269875">
              <a:buBlip>
                <a:blip r:embed="rId2"/>
              </a:buBlip>
            </a:pPr>
            <a:r>
              <a:rPr lang="es-MX" sz="2400" b="1" dirty="0" smtClean="0"/>
              <a:t>Desnutrición en niños menores de 5 años: </a:t>
            </a:r>
            <a:r>
              <a:rPr lang="es-MX" sz="2400" dirty="0" smtClean="0"/>
              <a:t>Tasa de 3119.9 por 10,000 habitantes.</a:t>
            </a:r>
          </a:p>
          <a:p>
            <a:pPr marL="269875" indent="-269875">
              <a:buBlip>
                <a:blip r:embed="rId2"/>
              </a:buBlip>
            </a:pPr>
            <a:r>
              <a:rPr lang="es-MX" sz="2400" b="1" dirty="0" smtClean="0"/>
              <a:t>La desnutrición en menores de 5 años </a:t>
            </a:r>
            <a:r>
              <a:rPr lang="es-MX" sz="2400" dirty="0" smtClean="0"/>
              <a:t>en localidades de la jurisdicción 1 Huauchinango; es de </a:t>
            </a:r>
            <a:r>
              <a:rPr lang="es-MX" sz="2400" b="1" dirty="0" smtClean="0"/>
              <a:t>32%</a:t>
            </a:r>
            <a:r>
              <a:rPr lang="es-MX" sz="2400" dirty="0" smtClean="0"/>
              <a:t>*</a:t>
            </a:r>
            <a:endParaRPr lang="es-MX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726045" y="6158634"/>
            <a:ext cx="78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*SIS</a:t>
            </a:r>
            <a:endParaRPr lang="es-MX" dirty="0">
              <a:solidFill>
                <a:schemeClr val="bg1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658813" y="264997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636587" y="5066670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58813" y="1496418"/>
            <a:ext cx="2624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Objetivo</a:t>
            </a:r>
            <a:r>
              <a:rPr lang="es-MX" sz="2800" dirty="0" smtClean="0"/>
              <a:t> general</a:t>
            </a: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58813" y="2761064"/>
            <a:ext cx="787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Fortalecer y apoyar los programas de alimentación social para mejorar el estado de nutrición de la población, específicamente de los niños y niñas menores de 5 años</a:t>
            </a:r>
            <a:endParaRPr lang="es-MX" sz="2400" b="1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658813" y="264997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58813" y="4493765"/>
            <a:ext cx="7870825" cy="1588"/>
          </a:xfrm>
          <a:prstGeom prst="line">
            <a:avLst/>
          </a:prstGeom>
          <a:ln w="19050">
            <a:solidFill>
              <a:srgbClr val="079E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682</Words>
  <Application>Microsoft Office PowerPoint</Application>
  <PresentationFormat>Presentación en pantalla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</dc:creator>
  <cp:lastModifiedBy>Mariss</cp:lastModifiedBy>
  <cp:revision>11</cp:revision>
  <dcterms:created xsi:type="dcterms:W3CDTF">2013-09-02T17:31:55Z</dcterms:created>
  <dcterms:modified xsi:type="dcterms:W3CDTF">2013-09-05T00:06:37Z</dcterms:modified>
</cp:coreProperties>
</file>